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07_0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60" r:id="rId7"/>
    <p:sldId id="268" r:id="rId8"/>
    <p:sldId id="263" r:id="rId9"/>
    <p:sldId id="258" r:id="rId10"/>
  </p:sldIdLst>
  <p:sldSz cx="12192000" cy="6858000"/>
  <p:notesSz cx="6858000" cy="9144000"/>
  <p:defaultTextStyle>
    <a:defPPr>
      <a:defRPr lang="en-N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ptos" panose="020B00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100420-F504-0086-7E7C-EEA3BAD65CA1}" name="Jane Dancer - Staff" initials="JD" userId="S::jdancer@mcnz.org.nz::a17e876d-40a9-4842-886f-d380f9dcde5d" providerId="AD"/>
  <p188:author id="{BB4EF1A6-9C44-5D62-F200-402847730AC4}" name="Carol Parreno - Staff" initials="CS" userId="S::cparreno@mcnz.org.nz::400e4f0e-a386-47cf-968f-229e231a5b3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C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482" autoAdjust="0"/>
  </p:normalViewPr>
  <p:slideViewPr>
    <p:cSldViewPr snapToGrid="0">
      <p:cViewPr varScale="1">
        <p:scale>
          <a:sx n="57" d="100"/>
          <a:sy n="57" d="100"/>
        </p:scale>
        <p:origin x="10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omments/modernComment_107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88F995B-1E44-4CEA-8198-605F80C1F2FE}" authorId="{BB4EF1A6-9C44-5D62-F200-402847730AC4}" created="2026-06-01T20:20:56.89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3"/>
      <ac:picMk id="7" creationId="{8E528B7D-C2BE-08FE-D21F-669604AD6D05}"/>
    </ac:deMkLst>
    <p188:replyLst>
      <p188:reply id="{28110A52-0645-466E-9403-5C0FF3864FD8}" authorId="{6F100420-F504-0086-7E7C-EEA3BAD65CA1}" created="2026-06-03T06:43:25.473">
        <p188:txBody>
          <a:bodyPr/>
          <a:lstStyle/>
          <a:p>
            <a:r>
              <a:rPr lang="en-NZ"/>
              <a:t>Its fine to use this poster on the slides</a:t>
            </a:r>
          </a:p>
        </p188:txBody>
      </p188:reply>
      <p188:reply id="{4328BC82-C443-48F5-BD9E-3D1D3B1FC4D0}" authorId="{6F100420-F504-0086-7E7C-EEA3BAD65CA1}" created="2026-06-03T06:43:54.350">
        <p188:txBody>
          <a:bodyPr/>
          <a:lstStyle/>
          <a:p>
            <a:r>
              <a:rPr lang="en-NZ"/>
              <a:t>[@Carol Parreno - Staff]  pls can  you check the QR code on this page and the next still work</a:t>
            </a:r>
          </a:p>
        </p188:txBody>
      </p188:reply>
    </p188:replyLst>
    <p188:txBody>
      <a:bodyPr/>
      <a:lstStyle/>
      <a:p>
        <a:r>
          <a:rPr lang="en-GB"/>
          <a:t>This is the updated poster but will change because MSO is doing it now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55207-0371-40D8-8661-A6D52BFB53DA}" type="datetimeFigureOut">
              <a:rPr lang="en-NZ" smtClean="0"/>
              <a:t>8/06/2026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BFB27-33D2-4D36-B344-C0CDAE99DA8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8115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Note: The name Torohia means ‘exploring, scouting out, reaching out’, which is what this survey sets out to do — exploring the training environment, identifying strengths, and highlighting areas for improvement.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BFB27-33D2-4D36-B344-C0CDAE99DA8C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1558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effectLst/>
              </a:rPr>
              <a:t>Survey results will be published each year, and will be used to:</a:t>
            </a:r>
            <a:endParaRPr lang="en-US" dirty="0"/>
          </a:p>
          <a:p>
            <a:endParaRPr lang="en-US" dirty="0">
              <a:effectLst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*Better understand participating doctors’ experiences of medical education and training.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*Support training providers and employers to make continuous improvements.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*Inform accreditation processes run by the Medical Council of New Zealand and the Australian Medical Council.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BFB27-33D2-4D36-B344-C0CDAE99DA8C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7564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BBDD6-5805-D281-8E78-E8AB9D10A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0202BC-0326-0E0E-D8A7-E578A7323D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39879B-F803-87D9-8F7A-13E98B1863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0" dirty="0"/>
              <a:t>Survey has approximately 60 questions and takes around 20 minutes to complete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C0472-E2EB-51CB-40CC-F960DFB0BD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BFB27-33D2-4D36-B344-C0CDAE99DA8C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1358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BFB27-33D2-4D36-B344-C0CDAE99DA8C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0018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in a scrubs pointing at a tablet&#10;&#10;AI-generated content may be incorrect.">
            <a:extLst>
              <a:ext uri="{FF2B5EF4-FFF2-40B4-BE49-F238E27FC236}">
                <a16:creationId xmlns:a16="http://schemas.microsoft.com/office/drawing/2014/main" id="{8DEA934C-BFB6-792A-2449-F88F80B54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763963"/>
            <a:ext cx="2239962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099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39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phic 9">
            <a:extLst>
              <a:ext uri="{FF2B5EF4-FFF2-40B4-BE49-F238E27FC236}">
                <a16:creationId xmlns:a16="http://schemas.microsoft.com/office/drawing/2014/main" id="{484C3553-6BDB-AE93-1339-458BEFE96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05632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raphic 11">
            <a:extLst>
              <a:ext uri="{FF2B5EF4-FFF2-40B4-BE49-F238E27FC236}">
                <a16:creationId xmlns:a16="http://schemas.microsoft.com/office/drawing/2014/main" id="{FD16B730-B79A-F243-E07B-37FAA9A21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6067425"/>
            <a:ext cx="21050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Graphic 13">
            <a:extLst>
              <a:ext uri="{FF2B5EF4-FFF2-40B4-BE49-F238E27FC236}">
                <a16:creationId xmlns:a16="http://schemas.microsoft.com/office/drawing/2014/main" id="{D79C385E-9456-EEE9-FC56-1D3F32F22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925" y="6002338"/>
            <a:ext cx="2095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7_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A person sitting in a chair&#10;&#10;AI-generated content may be incorrect.">
            <a:extLst>
              <a:ext uri="{FF2B5EF4-FFF2-40B4-BE49-F238E27FC236}">
                <a16:creationId xmlns:a16="http://schemas.microsoft.com/office/drawing/2014/main" id="{A0091A26-4FB3-FD9E-56F0-CCBB443D7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-357188"/>
            <a:ext cx="12857163" cy="723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7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5CEAB4C2-6D7B-6073-A01A-0667291ED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438" y="5538788"/>
            <a:ext cx="377190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">
            <a:extLst>
              <a:ext uri="{FF2B5EF4-FFF2-40B4-BE49-F238E27FC236}">
                <a16:creationId xmlns:a16="http://schemas.microsoft.com/office/drawing/2014/main" id="{0923D677-0828-B13C-ECC6-28035E636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463" y="3067979"/>
            <a:ext cx="68230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ptos" panose="020B00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ptos" panose="020B0004020202020204" pitchFamily="34" charset="0"/>
              </a:defRPr>
            </a:lvl9pPr>
          </a:lstStyle>
          <a:p>
            <a:pPr algn="ctr"/>
            <a:r>
              <a:rPr lang="en-NZ" altLang="en-US" sz="6000" b="1" dirty="0">
                <a:solidFill>
                  <a:srgbClr val="133C63"/>
                </a:solidFill>
                <a:latin typeface="+mj-lt"/>
              </a:rPr>
              <a:t>Torohia</a:t>
            </a:r>
          </a:p>
          <a:p>
            <a:pPr algn="ctr"/>
            <a:r>
              <a:rPr lang="en-NZ" altLang="en-US" sz="4000" dirty="0">
                <a:solidFill>
                  <a:srgbClr val="133C63"/>
                </a:solidFill>
                <a:latin typeface="+mn-lt"/>
              </a:rPr>
              <a:t>Stakeholder presentation</a:t>
            </a:r>
            <a:endParaRPr lang="en-NZ" altLang="en-US" sz="6000" dirty="0">
              <a:solidFill>
                <a:srgbClr val="133C63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8040E8E8-FA94-40E0-1C36-AAA6C5FE0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14670"/>
            <a:ext cx="10515600" cy="76756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NZ" altLang="en-US" sz="4000" b="1" dirty="0">
                <a:solidFill>
                  <a:srgbClr val="133C63"/>
                </a:solidFill>
              </a:rPr>
              <a:t>What is Torohia?</a:t>
            </a:r>
          </a:p>
        </p:txBody>
      </p:sp>
      <p:pic>
        <p:nvPicPr>
          <p:cNvPr id="4100" name="Picture 15" descr="A cartoon of a person holding a tablet&#10;&#10;AI-generated content may be incorrect.">
            <a:extLst>
              <a:ext uri="{FF2B5EF4-FFF2-40B4-BE49-F238E27FC236}">
                <a16:creationId xmlns:a16="http://schemas.microsoft.com/office/drawing/2014/main" id="{9FE5CE16-E0A2-499F-E321-CA2AADBA7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976" y="2713293"/>
            <a:ext cx="1895124" cy="339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1B3DB6-38F5-F045-9169-EBAF718035D9}"/>
              </a:ext>
            </a:extLst>
          </p:cNvPr>
          <p:cNvSpPr txBox="1"/>
          <p:nvPr/>
        </p:nvSpPr>
        <p:spPr>
          <a:xfrm>
            <a:off x="869795" y="1182231"/>
            <a:ext cx="4744196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600" dirty="0">
                <a:latin typeface="Founders Grotesk Light"/>
              </a:rPr>
              <a:t>Torohia is the Medical Council’s annual online survey for doctors across Aotearoa New Zealand </a:t>
            </a:r>
          </a:p>
          <a:p>
            <a:r>
              <a:rPr lang="en-US" sz="2600" dirty="0">
                <a:latin typeface="Founders Grotesk Light"/>
              </a:rPr>
              <a:t>– to feed back on their education and training experiences.</a:t>
            </a:r>
            <a:endParaRPr lang="en-NZ" sz="2600" dirty="0">
              <a:latin typeface="Founders Grotesk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CEEE96-1D35-C2B7-CDB7-C6B48F8DED37}"/>
              </a:ext>
            </a:extLst>
          </p:cNvPr>
          <p:cNvSpPr txBox="1"/>
          <p:nvPr/>
        </p:nvSpPr>
        <p:spPr>
          <a:xfrm>
            <a:off x="5518299" y="1092200"/>
            <a:ext cx="5613990" cy="49552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Founders Grotesk Bold" panose="020B0803030202060203" pitchFamily="34" charset="0"/>
              </a:rPr>
              <a:t>Timing</a:t>
            </a:r>
          </a:p>
          <a:p>
            <a:r>
              <a:rPr lang="en-US" sz="2000" dirty="0">
                <a:latin typeface="Founders Grotesk Light"/>
              </a:rPr>
              <a:t>Open for 4 weeks in August/ September each year.</a:t>
            </a:r>
          </a:p>
          <a:p>
            <a:endParaRPr lang="en-US" sz="2000" dirty="0">
              <a:latin typeface="Founders Grotesk Light" panose="020B0303030202060203" pitchFamily="34" charset="0"/>
            </a:endParaRPr>
          </a:p>
          <a:p>
            <a:r>
              <a:rPr lang="en-US" sz="2400" b="1" dirty="0">
                <a:solidFill>
                  <a:schemeClr val="tx2"/>
                </a:solidFill>
                <a:latin typeface="Founders Grotesk Bold"/>
              </a:rPr>
              <a:t>Participation</a:t>
            </a:r>
          </a:p>
          <a:p>
            <a:r>
              <a:rPr lang="en-US" sz="2000" dirty="0">
                <a:latin typeface="Founders Grotesk Light"/>
              </a:rPr>
              <a:t>Doctors in prevocational and vocational training </a:t>
            </a:r>
            <a:r>
              <a:rPr lang="en-US" sz="2000" dirty="0" err="1">
                <a:latin typeface="Founders Grotesk Light"/>
              </a:rPr>
              <a:t>programmes</a:t>
            </a:r>
            <a:r>
              <a:rPr lang="en-US" sz="2000" dirty="0">
                <a:latin typeface="Founders Grotesk Light"/>
              </a:rPr>
              <a:t>, and general scope doctors not in accredited medical training.</a:t>
            </a:r>
          </a:p>
          <a:p>
            <a:endParaRPr lang="en-US" sz="2000" dirty="0">
              <a:latin typeface="Founders Grotesk Light" panose="020B0303030202060203" pitchFamily="34" charset="0"/>
            </a:endParaRPr>
          </a:p>
          <a:p>
            <a:r>
              <a:rPr lang="en-US" sz="2400" b="1" dirty="0">
                <a:solidFill>
                  <a:schemeClr val="tx2"/>
                </a:solidFill>
                <a:latin typeface="Founders Grotesk Bold"/>
              </a:rPr>
              <a:t>Confidentiality</a:t>
            </a:r>
          </a:p>
          <a:p>
            <a:r>
              <a:rPr lang="en-US" sz="2000" dirty="0">
                <a:latin typeface="Founders Grotesk Light"/>
              </a:rPr>
              <a:t>Survey is confidential and guarantees </a:t>
            </a:r>
          </a:p>
          <a:p>
            <a:r>
              <a:rPr lang="en-US" sz="2000" dirty="0">
                <a:latin typeface="Founders Grotesk Light"/>
              </a:rPr>
              <a:t>anonymity of participants.</a:t>
            </a:r>
          </a:p>
          <a:p>
            <a:endParaRPr lang="en-US" sz="2000" dirty="0">
              <a:latin typeface="Founders Grotesk Light" panose="020B0303030202060203" pitchFamily="34" charset="0"/>
            </a:endParaRPr>
          </a:p>
          <a:p>
            <a:r>
              <a:rPr lang="en-US" sz="2400" b="1" dirty="0">
                <a:solidFill>
                  <a:schemeClr val="tx2"/>
                </a:solidFill>
                <a:latin typeface="Founders Grotesk Bold"/>
              </a:rPr>
              <a:t>Results</a:t>
            </a:r>
          </a:p>
          <a:p>
            <a:r>
              <a:rPr lang="en-US" sz="2000" dirty="0">
                <a:latin typeface="Founders Grotesk Light"/>
              </a:rPr>
              <a:t>Reports are published in January/ February </a:t>
            </a:r>
          </a:p>
          <a:p>
            <a:r>
              <a:rPr lang="en-US" sz="2000" dirty="0">
                <a:latin typeface="Founders Grotesk Light"/>
              </a:rPr>
              <a:t>each year, and on the website dashboard.</a:t>
            </a:r>
            <a:endParaRPr lang="en-NZ" sz="2000" dirty="0">
              <a:latin typeface="Founders Grotesk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3B2AEBD-7A1A-FC0B-9C1B-9A9456CABB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9844" y="424901"/>
            <a:ext cx="8592312" cy="7267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NZ" altLang="en-US" sz="4000" b="1" dirty="0">
                <a:solidFill>
                  <a:srgbClr val="133C63"/>
                </a:solidFill>
              </a:rPr>
              <a:t>Purpose </a:t>
            </a:r>
            <a:r>
              <a:rPr lang="en-NZ" altLang="en-US" b="1" dirty="0">
                <a:solidFill>
                  <a:srgbClr val="133C63"/>
                </a:solidFill>
              </a:rPr>
              <a:t>of</a:t>
            </a:r>
            <a:r>
              <a:rPr lang="en-NZ" altLang="en-US" sz="4000" b="1" dirty="0">
                <a:solidFill>
                  <a:srgbClr val="133C63"/>
                </a:solidFill>
              </a:rPr>
              <a:t> Torohia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B9AC67-8C0B-5531-384B-8B18243B63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33272" y="3337560"/>
            <a:ext cx="1728216" cy="1435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117605-195E-46E6-5CE4-D19730956E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3" t="26598" r="-563" b="-4730"/>
          <a:stretch>
            <a:fillRect/>
          </a:stretch>
        </p:blipFill>
        <p:spPr>
          <a:xfrm>
            <a:off x="1407770" y="2007219"/>
            <a:ext cx="9376461" cy="3948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6D5AE3-BD09-97B3-D625-148E2AA06642}"/>
              </a:ext>
            </a:extLst>
          </p:cNvPr>
          <p:cNvSpPr txBox="1"/>
          <p:nvPr/>
        </p:nvSpPr>
        <p:spPr>
          <a:xfrm>
            <a:off x="1211691" y="1151690"/>
            <a:ext cx="1023663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Founders Grotesk Bold"/>
              </a:rPr>
              <a:t>Torohia gives doctors a voice in shaping medical training in Aotearoa New Zealand. Your feedback helps us:</a:t>
            </a:r>
            <a:endParaRPr lang="en-NZ" sz="2400" dirty="0">
              <a:solidFill>
                <a:srgbClr val="002060"/>
              </a:solidFill>
              <a:latin typeface="Founders Grotesk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A4110-C6C6-804A-2904-14E5AF373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C5041FF-9CE9-235B-8967-0FF26935F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0443" y="192559"/>
            <a:ext cx="4229100" cy="7267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NZ" altLang="en-US" sz="4000" b="1" dirty="0">
                <a:solidFill>
                  <a:srgbClr val="133C63"/>
                </a:solidFill>
              </a:rPr>
              <a:t>Topics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490AB4-036D-8BC2-75BB-45CF9A0618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33272" y="3337560"/>
            <a:ext cx="1728216" cy="1435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CAA4F-4E04-C1ED-419F-8A2765A5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0939" y="555838"/>
            <a:ext cx="4037713" cy="6472882"/>
          </a:xfrm>
        </p:spPr>
        <p:txBody>
          <a:bodyPr lIns="91440" tIns="45720" rIns="91440" bIns="45720" anchor="t"/>
          <a:lstStyle/>
          <a:p>
            <a:r>
              <a:rPr lang="en-NZ" sz="2200" dirty="0">
                <a:latin typeface="Founders Grotesk Light" panose="020B0303030202060203" pitchFamily="34" charset="0"/>
              </a:rPr>
              <a:t>Orientation </a:t>
            </a:r>
          </a:p>
          <a:p>
            <a:r>
              <a:rPr lang="en-NZ" sz="2200" dirty="0">
                <a:latin typeface="Founders Grotesk Light" panose="020B0303030202060203" pitchFamily="34" charset="0"/>
              </a:rPr>
              <a:t>Training curriculum </a:t>
            </a:r>
          </a:p>
          <a:p>
            <a:r>
              <a:rPr lang="en-NZ" sz="2200" dirty="0">
                <a:latin typeface="Founders Grotesk Light"/>
              </a:rPr>
              <a:t>Clinical supervision/ support</a:t>
            </a:r>
            <a:endParaRPr lang="en-NZ" sz="2200" dirty="0">
              <a:latin typeface="Founders Grotesk Light" panose="020B0303030202060203" pitchFamily="34" charset="0"/>
            </a:endParaRPr>
          </a:p>
          <a:p>
            <a:r>
              <a:rPr lang="en-NZ" sz="2200" dirty="0">
                <a:latin typeface="Founders Grotesk Light"/>
              </a:rPr>
              <a:t>Developing skills and knowledge</a:t>
            </a:r>
          </a:p>
          <a:p>
            <a:r>
              <a:rPr lang="en-NZ" sz="2200" dirty="0">
                <a:latin typeface="Founders Grotesk Light" panose="020B0303030202060203" pitchFamily="34" charset="0"/>
              </a:rPr>
              <a:t>Access to teaching</a:t>
            </a:r>
          </a:p>
          <a:p>
            <a:r>
              <a:rPr lang="en-NZ" sz="2200" dirty="0">
                <a:latin typeface="Founders Grotesk Light" panose="020B0303030202060203" pitchFamily="34" charset="0"/>
              </a:rPr>
              <a:t>Assessment</a:t>
            </a:r>
          </a:p>
          <a:p>
            <a:r>
              <a:rPr lang="en-NZ" sz="2200" dirty="0">
                <a:latin typeface="Founders Grotesk Light" panose="020B0303030202060203" pitchFamily="34" charset="0"/>
              </a:rPr>
              <a:t>Workplace environment and culture </a:t>
            </a:r>
          </a:p>
          <a:p>
            <a:r>
              <a:rPr lang="en-NZ" sz="2200" dirty="0">
                <a:latin typeface="Founders Grotesk Light" panose="020B0303030202060203" pitchFamily="34" charset="0"/>
              </a:rPr>
              <a:t>Patient safety</a:t>
            </a:r>
          </a:p>
          <a:p>
            <a:r>
              <a:rPr lang="en-NZ" sz="2200" dirty="0">
                <a:latin typeface="Founders Grotesk Light" panose="020B0303030202060203" pitchFamily="34" charset="0"/>
              </a:rPr>
              <a:t>Overall satisfaction with training</a:t>
            </a:r>
          </a:p>
          <a:p>
            <a:r>
              <a:rPr lang="en-NZ" sz="2200" dirty="0">
                <a:latin typeface="Founders Grotesk Light" panose="020B0303030202060203" pitchFamily="34" charset="0"/>
              </a:rPr>
              <a:t>Future career intentions</a:t>
            </a:r>
          </a:p>
          <a:p>
            <a:endParaRPr lang="en-NZ" dirty="0"/>
          </a:p>
        </p:txBody>
      </p:sp>
      <p:pic>
        <p:nvPicPr>
          <p:cNvPr id="4" name="Picture 3" descr="A screenshot of a survey&#10;&#10;AI-generated content may be incorrect.">
            <a:extLst>
              <a:ext uri="{FF2B5EF4-FFF2-40B4-BE49-F238E27FC236}">
                <a16:creationId xmlns:a16="http://schemas.microsoft.com/office/drawing/2014/main" id="{0DA4BC8B-E909-B645-4BBE-222D1C61A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" t="1088" r="9381"/>
          <a:stretch>
            <a:fillRect/>
          </a:stretch>
        </p:blipFill>
        <p:spPr>
          <a:xfrm>
            <a:off x="6413369" y="0"/>
            <a:ext cx="5778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7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67E63773-8304-2E94-64AF-5B17A78C3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4525" y="511794"/>
            <a:ext cx="5086155" cy="1910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NZ" altLang="en-US" sz="4000" b="1" dirty="0">
                <a:solidFill>
                  <a:srgbClr val="133C63"/>
                </a:solidFill>
              </a:rPr>
              <a:t>Visit </a:t>
            </a:r>
            <a:r>
              <a:rPr lang="en-NZ" altLang="en-US" sz="4000" b="1" u="sng" dirty="0">
                <a:solidFill>
                  <a:srgbClr val="133C63"/>
                </a:solidFill>
              </a:rPr>
              <a:t>Torohia.org.nz </a:t>
            </a:r>
            <a:br>
              <a:rPr lang="en-NZ" altLang="en-US" sz="4000" b="1" dirty="0">
                <a:solidFill>
                  <a:srgbClr val="133C63"/>
                </a:solidFill>
              </a:rPr>
            </a:br>
            <a:r>
              <a:rPr lang="en-NZ" altLang="en-US" sz="4000" b="1" dirty="0">
                <a:solidFill>
                  <a:srgbClr val="133C63"/>
                </a:solidFill>
              </a:rPr>
              <a:t>to find: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1FAE37B-8884-FFBB-F4A2-07B3B0708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8019" y="1818166"/>
            <a:ext cx="4901609" cy="3179135"/>
          </a:xfrm>
        </p:spPr>
        <p:txBody>
          <a:bodyPr/>
          <a:lstStyle/>
          <a:p>
            <a:r>
              <a:rPr lang="en-NZ" sz="2600" dirty="0">
                <a:latin typeface="Founders Grotesk Light"/>
              </a:rPr>
              <a:t>Key information </a:t>
            </a:r>
          </a:p>
          <a:p>
            <a:r>
              <a:rPr lang="en-NZ" sz="2600" dirty="0">
                <a:latin typeface="Founders Grotesk Light"/>
              </a:rPr>
              <a:t>How Torohia was developed </a:t>
            </a:r>
          </a:p>
          <a:p>
            <a:r>
              <a:rPr lang="en-NZ" sz="2600" dirty="0">
                <a:latin typeface="Founders Grotesk Light"/>
              </a:rPr>
              <a:t>Detailed FAQs for participants</a:t>
            </a:r>
          </a:p>
          <a:p>
            <a:r>
              <a:rPr lang="en-NZ" sz="2600" dirty="0">
                <a:latin typeface="Founders Grotesk Light"/>
              </a:rPr>
              <a:t>Privacy statement</a:t>
            </a:r>
          </a:p>
          <a:p>
            <a:r>
              <a:rPr lang="en-NZ" sz="2600" dirty="0">
                <a:latin typeface="Founders Grotesk Light"/>
              </a:rPr>
              <a:t>Promotional toolkit</a:t>
            </a:r>
          </a:p>
          <a:p>
            <a:r>
              <a:rPr lang="en-NZ" sz="2600" dirty="0">
                <a:latin typeface="Founders Grotesk Light"/>
              </a:rPr>
              <a:t>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528B7D-C2BE-08FE-D21F-669604AD6D0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38" t="1098"/>
          <a:stretch>
            <a:fillRect/>
          </a:stretch>
        </p:blipFill>
        <p:spPr>
          <a:xfrm>
            <a:off x="7593980" y="92649"/>
            <a:ext cx="4374995" cy="6534520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15" descr="A cartoon of a person holding a tablet&#10;&#10;AI-generated content may be incorrect.">
            <a:extLst>
              <a:ext uri="{FF2B5EF4-FFF2-40B4-BE49-F238E27FC236}">
                <a16:creationId xmlns:a16="http://schemas.microsoft.com/office/drawing/2014/main" id="{6A0D390F-AE0D-4054-EF63-4A3DFB88D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325" y="2338388"/>
            <a:ext cx="2055813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Content Placeholder 4" descr="A blue and white logo&#10;&#10;AI-generated content may be incorrect.">
            <a:extLst>
              <a:ext uri="{FF2B5EF4-FFF2-40B4-BE49-F238E27FC236}">
                <a16:creationId xmlns:a16="http://schemas.microsoft.com/office/drawing/2014/main" id="{CDA1D4FD-3B20-9D59-4029-9252514A1E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4462837"/>
            <a:ext cx="5524500" cy="206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A blue and white sign with white text&#10;&#10;AI-generated content may be incorrect.">
            <a:extLst>
              <a:ext uri="{FF2B5EF4-FFF2-40B4-BE49-F238E27FC236}">
                <a16:creationId xmlns:a16="http://schemas.microsoft.com/office/drawing/2014/main" id="{E474C5A4-3F1F-423C-A09A-4D9115BCBC4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40" r="1714"/>
          <a:stretch>
            <a:fillRect/>
          </a:stretch>
        </p:blipFill>
        <p:spPr>
          <a:xfrm>
            <a:off x="2782507" y="336176"/>
            <a:ext cx="5512776" cy="41237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 template (002)  -  Read-Only  -  Compatibility Mode" id="{5E90E56B-7293-4AF5-9561-2392CF3F70E3}" vid="{3373C750-AC2B-464F-9BCC-0C3EF47EFA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EBFD493CCE984689A93F7875ABF550" ma:contentTypeVersion="14" ma:contentTypeDescription="Create a new document." ma:contentTypeScope="" ma:versionID="11a6869df4c745db30ecadd72c56f37b">
  <xsd:schema xmlns:xsd="http://www.w3.org/2001/XMLSchema" xmlns:xs="http://www.w3.org/2001/XMLSchema" xmlns:p="http://schemas.microsoft.com/office/2006/metadata/properties" xmlns:ns2="b413b697-9b81-46bc-8a37-f135cf8bc3c4" xmlns:ns3="c389b62e-5706-490d-b40b-c513c1deff06" targetNamespace="http://schemas.microsoft.com/office/2006/metadata/properties" ma:root="true" ma:fieldsID="be74093d70fda52a3edc53ae447c1ebf" ns2:_="" ns3:_="">
    <xsd:import namespace="b413b697-9b81-46bc-8a37-f135cf8bc3c4"/>
    <xsd:import namespace="c389b62e-5706-490d-b40b-c513c1deff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3b697-9b81-46bc-8a37-f135cf8bc3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1d4966c-7bb7-4a9f-865d-eaa67641d4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9b62e-5706-490d-b40b-c513c1deff0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f176fe1c-9711-4556-bf40-f9daccae6741}" ma:internalName="TaxCatchAll" ma:showField="CatchAllData" ma:web="c389b62e-5706-490d-b40b-c513c1deff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13b697-9b81-46bc-8a37-f135cf8bc3c4">
      <Terms xmlns="http://schemas.microsoft.com/office/infopath/2007/PartnerControls"/>
    </lcf76f155ced4ddcb4097134ff3c332f>
    <TaxCatchAll xmlns="c389b62e-5706-490d-b40b-c513c1deff06" xsi:nil="true"/>
  </documentManagement>
</p:properties>
</file>

<file path=customXml/itemProps1.xml><?xml version="1.0" encoding="utf-8"?>
<ds:datastoreItem xmlns:ds="http://schemas.openxmlformats.org/officeDocument/2006/customXml" ds:itemID="{42B4960F-8357-44EE-8277-9C6EDEE690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E4F432-E55E-4596-8C7F-C47CE2DD22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13b697-9b81-46bc-8a37-f135cf8bc3c4"/>
    <ds:schemaRef ds:uri="c389b62e-5706-490d-b40b-c513c1deff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887190-DD6F-4259-BEC6-2A699DC3F8BC}">
  <ds:schemaRefs>
    <ds:schemaRef ds:uri="c389b62e-5706-490d-b40b-c513c1deff06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b413b697-9b81-46bc-8a37-f135cf8bc3c4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Hui 150725</Template>
  <TotalTime>272</TotalTime>
  <Words>277</Words>
  <Application>Microsoft Office PowerPoint</Application>
  <PresentationFormat>Widescreen</PresentationFormat>
  <Paragraphs>50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What is Torohia?</vt:lpstr>
      <vt:lpstr>Purpose of Torohia</vt:lpstr>
      <vt:lpstr>Topics</vt:lpstr>
      <vt:lpstr>Visit Torohia.org.nz  to find: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Prokupkova - Staff</dc:creator>
  <cp:lastModifiedBy>Carol Parreno - Staff</cp:lastModifiedBy>
  <cp:revision>73</cp:revision>
  <dcterms:created xsi:type="dcterms:W3CDTF">2025-07-13T23:39:56Z</dcterms:created>
  <dcterms:modified xsi:type="dcterms:W3CDTF">2026-06-08T19:36:27Z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0x01010093EBFD493CCE984689A93F7875ABF550</vt:lpwstr>
  </property>
  <property fmtid="{D5CDD505-2E9C-101B-9397-08002B2CF9AE}" pid="3" name="MediaServiceImageTags">
    <vt:lpwstr/>
  </property>
</Properties>
</file>