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0" r:id="rId4"/>
    <p:sldId id="268" r:id="rId5"/>
    <p:sldId id="263" r:id="rId6"/>
    <p:sldId id="258" r:id="rId7"/>
  </p:sldIdLst>
  <p:sldSz cx="12192000" cy="6858000"/>
  <p:notesSz cx="6858000" cy="9144000"/>
  <p:defaultTextStyle>
    <a:defPPr>
      <a:defRPr lang="en-N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3C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7482" autoAdjust="0"/>
  </p:normalViewPr>
  <p:slideViewPr>
    <p:cSldViewPr snapToGrid="0">
      <p:cViewPr varScale="1">
        <p:scale>
          <a:sx n="98" d="100"/>
          <a:sy n="98" d="100"/>
        </p:scale>
        <p:origin x="10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955207-0371-40D8-8661-A6D52BFB53DA}" type="datetimeFigureOut">
              <a:rPr lang="en-NZ" smtClean="0"/>
              <a:t>4/08/2025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BFB27-33D2-4D36-B344-C0CDAE99DA8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18115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Note: The name Torohia means ‘exploring, scouting out, reaching out’, which is what this survey sets out to do — exploring the training environment, identifying strengths, and highlighting areas for improvement.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BFB27-33D2-4D36-B344-C0CDAE99DA8C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01558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Survey results will be published each year, and will be used to:</a:t>
            </a:r>
          </a:p>
          <a:p>
            <a:endParaRPr lang="en-US" dirty="0">
              <a:effectLst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Better understand  the experience for prevocational and vocational trainees in the medical training environment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Support continuous improvement for training providers and employers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Inform accreditation processes that are run by </a:t>
            </a:r>
            <a:r>
              <a:rPr lang="en-US" dirty="0" err="1">
                <a:effectLst/>
              </a:rPr>
              <a:t>Te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Kaunihera</a:t>
            </a:r>
            <a:r>
              <a:rPr lang="en-US" dirty="0">
                <a:effectLst/>
              </a:rPr>
              <a:t> Rata o Aotearoa | Medical Council of New Zealand (Council) and the Australian Medical Council (AMC).</a:t>
            </a:r>
            <a:r>
              <a:rPr lang="en-NZ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BFB27-33D2-4D36-B344-C0CDAE99DA8C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67564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6BBDD6-5805-D281-8E78-E8AB9D10A3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0202BC-0326-0E0E-D8A7-E578A7323D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39879B-F803-87D9-8F7A-13E98B1863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b="0" dirty="0"/>
              <a:t>Survey has approximately 60 questions and takes around 20 minutes to complete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0C0472-E2EB-51CB-40CC-F960DFB0BD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BFB27-33D2-4D36-B344-C0CDAE99DA8C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21358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BFB27-33D2-4D36-B344-C0CDAE99DA8C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00187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in a scrubs pointing at a tablet&#10;&#10;AI-generated content may be incorrect.">
            <a:extLst>
              <a:ext uri="{FF2B5EF4-FFF2-40B4-BE49-F238E27FC236}">
                <a16:creationId xmlns:a16="http://schemas.microsoft.com/office/drawing/2014/main" id="{8DEA934C-BFB6-792A-2449-F88F80B54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3763963"/>
            <a:ext cx="2239962" cy="309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80998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4398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phic 9">
            <a:extLst>
              <a:ext uri="{FF2B5EF4-FFF2-40B4-BE49-F238E27FC236}">
                <a16:creationId xmlns:a16="http://schemas.microsoft.com/office/drawing/2014/main" id="{484C3553-6BDB-AE93-1339-458BEFE96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6800"/>
            <a:ext cx="105632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Graphic 11">
            <a:extLst>
              <a:ext uri="{FF2B5EF4-FFF2-40B4-BE49-F238E27FC236}">
                <a16:creationId xmlns:a16="http://schemas.microsoft.com/office/drawing/2014/main" id="{FD16B730-B79A-F243-E07B-37FAA9A21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6067425"/>
            <a:ext cx="21050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Graphic 13">
            <a:extLst>
              <a:ext uri="{FF2B5EF4-FFF2-40B4-BE49-F238E27FC236}">
                <a16:creationId xmlns:a16="http://schemas.microsoft.com/office/drawing/2014/main" id="{D79C385E-9456-EEE9-FC56-1D3F32F22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4925" y="6002338"/>
            <a:ext cx="2095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A person sitting in a chair&#10;&#10;AI-generated content may be incorrect.">
            <a:extLst>
              <a:ext uri="{FF2B5EF4-FFF2-40B4-BE49-F238E27FC236}">
                <a16:creationId xmlns:a16="http://schemas.microsoft.com/office/drawing/2014/main" id="{A0091A26-4FB3-FD9E-56F0-CCBB443D7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350" y="-357188"/>
            <a:ext cx="12857163" cy="723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7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5CEAB4C2-6D7B-6073-A01A-0667291ED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438" y="5538788"/>
            <a:ext cx="3771900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1">
            <a:extLst>
              <a:ext uri="{FF2B5EF4-FFF2-40B4-BE49-F238E27FC236}">
                <a16:creationId xmlns:a16="http://schemas.microsoft.com/office/drawing/2014/main" id="{0923D677-0828-B13C-ECC6-28035E6369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3693" y="3067979"/>
            <a:ext cx="682307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algn="ctr"/>
            <a:r>
              <a:rPr lang="en-NZ" altLang="en-US" sz="6000" b="1" dirty="0">
                <a:solidFill>
                  <a:srgbClr val="133C63"/>
                </a:solidFill>
                <a:latin typeface="+mj-lt"/>
              </a:rPr>
              <a:t>Introducing Torohia</a:t>
            </a:r>
          </a:p>
          <a:p>
            <a:pPr algn="ctr"/>
            <a:r>
              <a:rPr lang="en-NZ" altLang="en-US" sz="4000" dirty="0">
                <a:solidFill>
                  <a:srgbClr val="133C63"/>
                </a:solidFill>
                <a:latin typeface="+mn-lt"/>
              </a:rPr>
              <a:t>Stakeholder presentation</a:t>
            </a:r>
            <a:endParaRPr lang="en-NZ" altLang="en-US" sz="6000" dirty="0">
              <a:solidFill>
                <a:srgbClr val="133C63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8040E8E8-FA94-40E0-1C36-AAA6C5FE01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73113" y="346075"/>
            <a:ext cx="10515600" cy="746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NZ" altLang="en-US" b="1" dirty="0">
                <a:solidFill>
                  <a:srgbClr val="133C63"/>
                </a:solidFill>
              </a:rPr>
              <a:t>What is Torohia?</a:t>
            </a:r>
          </a:p>
        </p:txBody>
      </p:sp>
      <p:pic>
        <p:nvPicPr>
          <p:cNvPr id="4100" name="Picture 15" descr="A cartoon of a person holding a tablet&#10;&#10;AI-generated content may be incorrect.">
            <a:extLst>
              <a:ext uri="{FF2B5EF4-FFF2-40B4-BE49-F238E27FC236}">
                <a16:creationId xmlns:a16="http://schemas.microsoft.com/office/drawing/2014/main" id="{9FE5CE16-E0A2-499F-E321-CA2AADBA7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976" y="2713293"/>
            <a:ext cx="1895124" cy="3398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ontent Placeholder 3" descr="A screen shot of a black screen&#10;&#10;AI-generated content may be incorrect.">
            <a:extLst>
              <a:ext uri="{FF2B5EF4-FFF2-40B4-BE49-F238E27FC236}">
                <a16:creationId xmlns:a16="http://schemas.microsoft.com/office/drawing/2014/main" id="{DDDC1909-A68A-D7FF-1B15-D11855E10B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871" y="1361081"/>
            <a:ext cx="8749105" cy="4591664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D3B2AEBD-7A1A-FC0B-9C1B-9A9456CABB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176308" y="424901"/>
            <a:ext cx="8592312" cy="72678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NZ" altLang="en-US" sz="4000" b="1" dirty="0">
                <a:solidFill>
                  <a:srgbClr val="133C63"/>
                </a:solidFill>
              </a:rPr>
              <a:t>Purpose </a:t>
            </a:r>
            <a:r>
              <a:rPr lang="en-NZ" altLang="en-US" b="1" dirty="0">
                <a:solidFill>
                  <a:srgbClr val="133C63"/>
                </a:solidFill>
              </a:rPr>
              <a:t>of</a:t>
            </a:r>
            <a:r>
              <a:rPr lang="en-NZ" altLang="en-US" sz="4000" b="1" dirty="0">
                <a:solidFill>
                  <a:srgbClr val="133C63"/>
                </a:solidFill>
              </a:rPr>
              <a:t> Torohia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B9AC67-8C0B-5531-384B-8B18243B63D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33272" y="3337560"/>
            <a:ext cx="1728216" cy="1435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4" name="Content Placeholder 3" descr="A screenshot of a video game&#10;&#10;AI-generated content may be incorrect.">
            <a:extLst>
              <a:ext uri="{FF2B5EF4-FFF2-40B4-BE49-F238E27FC236}">
                <a16:creationId xmlns:a16="http://schemas.microsoft.com/office/drawing/2014/main" id="{835CA04E-D642-0104-57ED-44C053777F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6" r="10732"/>
          <a:stretch>
            <a:fillRect/>
          </a:stretch>
        </p:blipFill>
        <p:spPr>
          <a:xfrm>
            <a:off x="1786200" y="902572"/>
            <a:ext cx="9372528" cy="505285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CA4110-C6C6-804A-2904-14E5AF373C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0C5041FF-9CE9-235B-8967-0FF26935F8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47711" y="471340"/>
            <a:ext cx="4229100" cy="72678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NZ" altLang="en-US" sz="4000" b="1" dirty="0">
                <a:solidFill>
                  <a:srgbClr val="133C63"/>
                </a:solidFill>
              </a:rPr>
              <a:t>Topics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490AB4-036D-8BC2-75BB-45CF9A06187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33272" y="3337560"/>
            <a:ext cx="1728216" cy="1435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CAA4F-4E04-C1ED-419F-8A2765A56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5872" y="834734"/>
            <a:ext cx="3805286" cy="4907252"/>
          </a:xfrm>
        </p:spPr>
        <p:txBody>
          <a:bodyPr/>
          <a:lstStyle/>
          <a:p>
            <a:r>
              <a:rPr lang="en-NZ" sz="2400" dirty="0"/>
              <a:t>Orientation </a:t>
            </a:r>
          </a:p>
          <a:p>
            <a:r>
              <a:rPr lang="en-NZ" sz="2400" dirty="0"/>
              <a:t>Training curriculum </a:t>
            </a:r>
          </a:p>
          <a:p>
            <a:r>
              <a:rPr lang="en-NZ" sz="2400" dirty="0"/>
              <a:t>Assessment </a:t>
            </a:r>
          </a:p>
          <a:p>
            <a:r>
              <a:rPr lang="en-NZ" sz="2400" dirty="0"/>
              <a:t>Clinical supervision</a:t>
            </a:r>
          </a:p>
          <a:p>
            <a:r>
              <a:rPr lang="en-NZ" sz="2400" dirty="0"/>
              <a:t>Access to teaching</a:t>
            </a:r>
          </a:p>
          <a:p>
            <a:r>
              <a:rPr lang="en-NZ" sz="2400" dirty="0"/>
              <a:t>Workplace environment and culture </a:t>
            </a:r>
          </a:p>
          <a:p>
            <a:r>
              <a:rPr lang="en-NZ" sz="2400" dirty="0"/>
              <a:t>Patient safety</a:t>
            </a:r>
          </a:p>
          <a:p>
            <a:r>
              <a:rPr lang="en-NZ" sz="2400" dirty="0"/>
              <a:t>Overall satisfaction and fulfilment</a:t>
            </a:r>
          </a:p>
          <a:p>
            <a:r>
              <a:rPr lang="en-NZ" sz="2400" dirty="0"/>
              <a:t>Future career intentions</a:t>
            </a:r>
          </a:p>
          <a:p>
            <a:endParaRPr lang="en-NZ" dirty="0"/>
          </a:p>
        </p:txBody>
      </p:sp>
      <p:pic>
        <p:nvPicPr>
          <p:cNvPr id="4" name="Picture 3" descr="A screenshot of a survey&#10;&#10;AI-generated content may be incorrect.">
            <a:extLst>
              <a:ext uri="{FF2B5EF4-FFF2-40B4-BE49-F238E27FC236}">
                <a16:creationId xmlns:a16="http://schemas.microsoft.com/office/drawing/2014/main" id="{0DA4BC8B-E909-B645-4BBE-222D1C61AC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8" t="1088" r="9381"/>
          <a:stretch>
            <a:fillRect/>
          </a:stretch>
        </p:blipFill>
        <p:spPr>
          <a:xfrm>
            <a:off x="6413369" y="0"/>
            <a:ext cx="57786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572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67E63773-8304-2E94-64AF-5B17A78C31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4525" y="511794"/>
            <a:ext cx="5086155" cy="1910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NZ" altLang="en-US" sz="4000" b="1" dirty="0">
                <a:solidFill>
                  <a:srgbClr val="133C63"/>
                </a:solidFill>
              </a:rPr>
              <a:t>Visit </a:t>
            </a:r>
            <a:r>
              <a:rPr lang="en-NZ" altLang="en-US" sz="4000" b="1" u="sng" dirty="0">
                <a:solidFill>
                  <a:srgbClr val="133C63"/>
                </a:solidFill>
              </a:rPr>
              <a:t>Torohia.org.nz </a:t>
            </a:r>
            <a:br>
              <a:rPr lang="en-NZ" altLang="en-US" sz="4000" b="1" dirty="0">
                <a:solidFill>
                  <a:srgbClr val="133C63"/>
                </a:solidFill>
              </a:rPr>
            </a:br>
            <a:r>
              <a:rPr lang="en-NZ" altLang="en-US" sz="4000" b="1" dirty="0">
                <a:solidFill>
                  <a:srgbClr val="133C63"/>
                </a:solidFill>
              </a:rPr>
              <a:t>to find:</a:t>
            </a:r>
          </a:p>
        </p:txBody>
      </p:sp>
      <p:pic>
        <p:nvPicPr>
          <p:cNvPr id="5" name="Picture 4" descr="A page of a web page&#10;&#10;AI-generated content may be incorrect.">
            <a:extLst>
              <a:ext uri="{FF2B5EF4-FFF2-40B4-BE49-F238E27FC236}">
                <a16:creationId xmlns:a16="http://schemas.microsoft.com/office/drawing/2014/main" id="{44DD19A2-6861-DB80-AB3E-8E8E4C2FE0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789" y="0"/>
            <a:ext cx="4846211" cy="6858000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1FAE37B-8884-FFBB-F4A2-07B3B0708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7110" y="1574036"/>
            <a:ext cx="4235444" cy="4505751"/>
          </a:xfrm>
        </p:spPr>
        <p:txBody>
          <a:bodyPr/>
          <a:lstStyle/>
          <a:p>
            <a:r>
              <a:rPr lang="en-NZ" sz="2400" dirty="0"/>
              <a:t>Key information </a:t>
            </a:r>
          </a:p>
          <a:p>
            <a:r>
              <a:rPr lang="en-NZ" sz="2400" dirty="0"/>
              <a:t>How Torohia was developed </a:t>
            </a:r>
          </a:p>
          <a:p>
            <a:r>
              <a:rPr lang="en-NZ" sz="2400" dirty="0"/>
              <a:t>Detailed FAQs for participants</a:t>
            </a:r>
          </a:p>
          <a:p>
            <a:r>
              <a:rPr lang="en-NZ" sz="2400" dirty="0"/>
              <a:t>Privacy statement</a:t>
            </a:r>
          </a:p>
          <a:p>
            <a:r>
              <a:rPr lang="en-NZ" sz="2400" dirty="0"/>
              <a:t>Promotional toolkit</a:t>
            </a:r>
          </a:p>
          <a:p>
            <a:r>
              <a:rPr lang="en-NZ" sz="2400" dirty="0"/>
              <a:t>Results (as of December 2025)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7B586CE9-B0EA-6EAF-AF4C-12888DC8A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525" y="-357188"/>
            <a:ext cx="5510213" cy="551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Content Placeholder 4" descr="A blue and white logo&#10;&#10;AI-generated content may be incorrect.">
            <a:extLst>
              <a:ext uri="{FF2B5EF4-FFF2-40B4-BE49-F238E27FC236}">
                <a16:creationId xmlns:a16="http://schemas.microsoft.com/office/drawing/2014/main" id="{CDA1D4FD-3B20-9D59-4029-9252514A1E3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525" y="4799013"/>
            <a:ext cx="5524500" cy="206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15" descr="A cartoon of a person holding a tablet&#10;&#10;AI-generated content may be incorrect.">
            <a:extLst>
              <a:ext uri="{FF2B5EF4-FFF2-40B4-BE49-F238E27FC236}">
                <a16:creationId xmlns:a16="http://schemas.microsoft.com/office/drawing/2014/main" id="{6A0D390F-AE0D-4054-EF63-4A3DFB88D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6325" y="2338388"/>
            <a:ext cx="2055813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werPoint template (002)  -  Read-Only  -  Compatibility Mode" id="{5E90E56B-7293-4AF5-9561-2392CF3F70E3}" vid="{3373C750-AC2B-464F-9BCC-0C3EF47EFA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Hui 150725</Template>
  <TotalTime>152</TotalTime>
  <Words>185</Words>
  <Application>Microsoft Office PowerPoint</Application>
  <PresentationFormat>Widescreen</PresentationFormat>
  <Paragraphs>32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PowerPoint Presentation</vt:lpstr>
      <vt:lpstr>What is Torohia?</vt:lpstr>
      <vt:lpstr>Purpose of Torohia</vt:lpstr>
      <vt:lpstr>Topics</vt:lpstr>
      <vt:lpstr>Visit Torohia.org.nz  to find: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Anna Prokupkova - Staff</dc:creator>
  <cp:lastModifiedBy>Anna Prokupkova - Staff</cp:lastModifiedBy>
  <cp:revision>5</cp:revision>
  <dcterms:created xsi:type="dcterms:W3CDTF">2025-07-13T23:39:56Z</dcterms:created>
  <dcterms:modified xsi:type="dcterms:W3CDTF">2025-08-03T21:03:38Z</dcterms:modified>
</cp:coreProperties>
</file>